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6" r:id="rId9"/>
    <p:sldId id="264" r:id="rId10"/>
    <p:sldId id="263" r:id="rId11"/>
    <p:sldId id="265" r:id="rId12"/>
  </p:sldIdLst>
  <p:sldSz cx="18288000" cy="10287000"/>
  <p:notesSz cx="6858000" cy="9144000"/>
  <p:embeddedFontLst>
    <p:embeddedFont>
      <p:font typeface="Aileron" panose="020B0604020202020204" charset="0"/>
      <p:regular r:id="rId13"/>
    </p:embeddedFont>
    <p:embeddedFont>
      <p:font typeface="Canva Sans" panose="020B0604020202020204" charset="0"/>
      <p:regular r:id="rId14"/>
    </p:embeddedFont>
    <p:embeddedFont>
      <p:font typeface="Lato" panose="020F0502020204030203" pitchFamily="34" charset="0"/>
      <p:regular r:id="rId15"/>
    </p:embeddedFont>
    <p:embeddedFont>
      <p:font typeface="Lato Bold" panose="020F0502020204030203" charset="0"/>
      <p:regular r:id="rId16"/>
    </p:embeddedFont>
    <p:embeddedFont>
      <p:font typeface="Poppins" panose="00000500000000000000" pitchFamily="2" charset="0"/>
      <p:regular r:id="rId17"/>
    </p:embeddedFont>
    <p:embeddedFont>
      <p:font typeface="Poppins Bold" panose="00000800000000000000"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0" d="100"/>
          <a:sy n="40" d="100"/>
        </p:scale>
        <p:origin x="58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jpeg"/><Relationship Id="rId5" Type="http://schemas.openxmlformats.org/officeDocument/2006/relationships/image" Target="../media/image1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6.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651837" y="289333"/>
            <a:ext cx="12112509" cy="8707633"/>
          </a:xfrm>
          <a:custGeom>
            <a:avLst/>
            <a:gdLst/>
            <a:ahLst/>
            <a:cxnLst/>
            <a:rect l="l" t="t" r="r" b="b"/>
            <a:pathLst>
              <a:path w="12112509" h="8707633">
                <a:moveTo>
                  <a:pt x="0" y="0"/>
                </a:moveTo>
                <a:lnTo>
                  <a:pt x="12112509" y="0"/>
                </a:lnTo>
                <a:lnTo>
                  <a:pt x="12112509" y="8707633"/>
                </a:lnTo>
                <a:lnTo>
                  <a:pt x="0" y="8707633"/>
                </a:lnTo>
                <a:lnTo>
                  <a:pt x="0" y="0"/>
                </a:lnTo>
                <a:close/>
              </a:path>
            </a:pathLst>
          </a:custGeom>
          <a:blipFill>
            <a:blip r:embed="rId2"/>
            <a:stretch>
              <a:fillRect t="-501"/>
            </a:stretch>
          </a:blipFill>
        </p:spPr>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173813"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928665" y="4041720"/>
            <a:ext cx="14173502" cy="2203560"/>
          </a:xfrm>
          <a:prstGeom prst="rect">
            <a:avLst/>
          </a:prstGeom>
        </p:spPr>
        <p:txBody>
          <a:bodyPr lIns="0" tIns="0" rIns="0" bIns="0" rtlCol="0" anchor="t">
            <a:spAutoFit/>
          </a:bodyPr>
          <a:lstStyle/>
          <a:p>
            <a:pPr algn="l">
              <a:lnSpc>
                <a:spcPts val="15959"/>
              </a:lnSpc>
            </a:pPr>
            <a:r>
              <a:rPr lang="en-US" sz="14508">
                <a:solidFill>
                  <a:srgbClr val="FBF9F1"/>
                </a:solidFill>
                <a:latin typeface="Poppins"/>
              </a:rPr>
              <a:t>QRBOOKSHIELD</a:t>
            </a:r>
          </a:p>
        </p:txBody>
      </p:sp>
      <p:sp>
        <p:nvSpPr>
          <p:cNvPr id="11" name="TextBox 11"/>
          <p:cNvSpPr txBox="1"/>
          <p:nvPr/>
        </p:nvSpPr>
        <p:spPr>
          <a:xfrm>
            <a:off x="1896669" y="882426"/>
            <a:ext cx="3755168"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rPr>
              <a:t>Blockchain</a:t>
            </a:r>
          </a:p>
        </p:txBody>
      </p:sp>
      <p:sp>
        <p:nvSpPr>
          <p:cNvPr id="12" name="TextBox 12"/>
          <p:cNvSpPr txBox="1"/>
          <p:nvPr/>
        </p:nvSpPr>
        <p:spPr>
          <a:xfrm>
            <a:off x="1529481" y="9244648"/>
            <a:ext cx="3863157" cy="398780"/>
          </a:xfrm>
          <a:prstGeom prst="rect">
            <a:avLst/>
          </a:prstGeom>
        </p:spPr>
        <p:txBody>
          <a:bodyPr lIns="0" tIns="0" rIns="0" bIns="0" rtlCol="0" anchor="t">
            <a:spAutoFit/>
          </a:bodyPr>
          <a:lstStyle/>
          <a:p>
            <a:pPr algn="l">
              <a:lnSpc>
                <a:spcPts val="3220"/>
              </a:lnSpc>
              <a:spcBef>
                <a:spcPct val="0"/>
              </a:spcBef>
            </a:pPr>
            <a:r>
              <a:rPr lang="en-US" sz="2300">
                <a:solidFill>
                  <a:srgbClr val="E5E1DA"/>
                </a:solidFill>
                <a:latin typeface="Lato"/>
              </a:rPr>
              <a:t>Rewaa Alaa</a:t>
            </a:r>
          </a:p>
        </p:txBody>
      </p:sp>
      <p:sp>
        <p:nvSpPr>
          <p:cNvPr id="13" name="TextBox 13"/>
          <p:cNvSpPr txBox="1"/>
          <p:nvPr/>
        </p:nvSpPr>
        <p:spPr>
          <a:xfrm>
            <a:off x="7773888" y="9244648"/>
            <a:ext cx="3701778" cy="398780"/>
          </a:xfrm>
          <a:prstGeom prst="rect">
            <a:avLst/>
          </a:prstGeom>
        </p:spPr>
        <p:txBody>
          <a:bodyPr lIns="0" tIns="0" rIns="0" bIns="0" rtlCol="0" anchor="t">
            <a:spAutoFit/>
          </a:bodyPr>
          <a:lstStyle/>
          <a:p>
            <a:pPr algn="l">
              <a:lnSpc>
                <a:spcPts val="3220"/>
              </a:lnSpc>
              <a:spcBef>
                <a:spcPct val="0"/>
              </a:spcBef>
            </a:pPr>
            <a:r>
              <a:rPr lang="en-US" sz="2300">
                <a:solidFill>
                  <a:srgbClr val="E5E1DA"/>
                </a:solidFill>
                <a:latin typeface="Lato"/>
              </a:rPr>
              <a:t>Yashmine Kashkosh</a:t>
            </a:r>
          </a:p>
        </p:txBody>
      </p:sp>
      <p:sp>
        <p:nvSpPr>
          <p:cNvPr id="14" name="TextBox 14"/>
          <p:cNvSpPr txBox="1"/>
          <p:nvPr/>
        </p:nvSpPr>
        <p:spPr>
          <a:xfrm>
            <a:off x="13451260" y="9244648"/>
            <a:ext cx="4313086" cy="398780"/>
          </a:xfrm>
          <a:prstGeom prst="rect">
            <a:avLst/>
          </a:prstGeom>
        </p:spPr>
        <p:txBody>
          <a:bodyPr lIns="0" tIns="0" rIns="0" bIns="0" rtlCol="0" anchor="t">
            <a:spAutoFit/>
          </a:bodyPr>
          <a:lstStyle/>
          <a:p>
            <a:pPr algn="l">
              <a:lnSpc>
                <a:spcPts val="3220"/>
              </a:lnSpc>
              <a:spcBef>
                <a:spcPct val="0"/>
              </a:spcBef>
            </a:pPr>
            <a:r>
              <a:rPr lang="en-US" sz="2300">
                <a:solidFill>
                  <a:srgbClr val="E5E1DA"/>
                </a:solidFill>
                <a:latin typeface="Lato"/>
              </a:rPr>
              <a:t>Hima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983476" flipV="1">
            <a:off x="-2892749" y="-954371"/>
            <a:ext cx="7674102" cy="8229600"/>
          </a:xfrm>
          <a:custGeom>
            <a:avLst/>
            <a:gdLst/>
            <a:ahLst/>
            <a:cxnLst/>
            <a:rect l="l" t="t" r="r" b="b"/>
            <a:pathLst>
              <a:path w="7674102" h="8229600">
                <a:moveTo>
                  <a:pt x="0" y="8229600"/>
                </a:moveTo>
                <a:lnTo>
                  <a:pt x="7674102" y="8229600"/>
                </a:lnTo>
                <a:lnTo>
                  <a:pt x="7674102" y="0"/>
                </a:lnTo>
                <a:lnTo>
                  <a:pt x="0" y="0"/>
                </a:lnTo>
                <a:lnTo>
                  <a:pt x="0" y="8229600"/>
                </a:lnTo>
                <a:close/>
              </a:path>
            </a:pathLst>
          </a:custGeom>
          <a:blipFill>
            <a:blip r:embed="rId4"/>
            <a:stretch>
              <a:fillRect/>
            </a:stretch>
          </a:blipFill>
        </p:spPr>
      </p:sp>
      <p:sp>
        <p:nvSpPr>
          <p:cNvPr id="3" name="Freeform 3"/>
          <p:cNvSpPr/>
          <p:nvPr/>
        </p:nvSpPr>
        <p:spPr>
          <a:xfrm>
            <a:off x="12830653" y="2628772"/>
            <a:ext cx="8857293" cy="4837916"/>
          </a:xfrm>
          <a:custGeom>
            <a:avLst/>
            <a:gdLst/>
            <a:ahLst/>
            <a:cxnLst/>
            <a:rect l="l" t="t" r="r" b="b"/>
            <a:pathLst>
              <a:path w="8857293" h="4837916">
                <a:moveTo>
                  <a:pt x="0" y="0"/>
                </a:moveTo>
                <a:lnTo>
                  <a:pt x="8857294" y="0"/>
                </a:lnTo>
                <a:lnTo>
                  <a:pt x="8857294" y="4837916"/>
                </a:lnTo>
                <a:lnTo>
                  <a:pt x="0" y="4837916"/>
                </a:lnTo>
                <a:lnTo>
                  <a:pt x="0" y="0"/>
                </a:lnTo>
                <a:close/>
              </a:path>
            </a:pathLst>
          </a:custGeom>
          <a:blipFill>
            <a:blip r:embed="rId5"/>
            <a:stretch>
              <a:fillRect l="-9750" b="-143185"/>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6258126" y="39184"/>
            <a:ext cx="5678874" cy="10183636"/>
          </a:xfrm>
          <a:prstGeom prst="rect">
            <a:avLst/>
          </a:prstGeom>
        </p:spPr>
      </p:pic>
      <p:grpSp>
        <p:nvGrpSpPr>
          <p:cNvPr id="5" name="Group 4">
            <a:extLst>
              <a:ext uri="{FF2B5EF4-FFF2-40B4-BE49-F238E27FC236}">
                <a16:creationId xmlns:a16="http://schemas.microsoft.com/office/drawing/2014/main" id="{1D2C405F-134C-84F0-4D71-9CE21C88C2C8}"/>
              </a:ext>
            </a:extLst>
          </p:cNvPr>
          <p:cNvGrpSpPr/>
          <p:nvPr/>
        </p:nvGrpSpPr>
        <p:grpSpPr>
          <a:xfrm>
            <a:off x="0" y="0"/>
            <a:ext cx="18287999" cy="10287000"/>
            <a:chOff x="0" y="0"/>
            <a:chExt cx="3900407" cy="2307198"/>
          </a:xfrm>
        </p:grpSpPr>
        <p:sp>
          <p:nvSpPr>
            <p:cNvPr id="6" name="Freeform 5">
              <a:extLst>
                <a:ext uri="{FF2B5EF4-FFF2-40B4-BE49-F238E27FC236}">
                  <a16:creationId xmlns:a16="http://schemas.microsoft.com/office/drawing/2014/main" id="{B0B78207-8A76-AC5F-F231-2E0714E47FB7}"/>
                </a:ext>
              </a:extLst>
            </p:cNvPr>
            <p:cNvSpPr/>
            <p:nvPr/>
          </p:nvSpPr>
          <p:spPr>
            <a:xfrm>
              <a:off x="0" y="0"/>
              <a:ext cx="3900407" cy="2307198"/>
            </a:xfrm>
            <a:custGeom>
              <a:avLst/>
              <a:gdLst/>
              <a:ahLst/>
              <a:cxnLst/>
              <a:rect l="l" t="t" r="r" b="b"/>
              <a:pathLst>
                <a:path w="3900407" h="2307198">
                  <a:moveTo>
                    <a:pt x="10455" y="0"/>
                  </a:moveTo>
                  <a:lnTo>
                    <a:pt x="3889951" y="0"/>
                  </a:lnTo>
                  <a:cubicBezTo>
                    <a:pt x="3895726" y="0"/>
                    <a:pt x="3900407" y="4681"/>
                    <a:pt x="3900407" y="10455"/>
                  </a:cubicBezTo>
                  <a:lnTo>
                    <a:pt x="3900407" y="2296743"/>
                  </a:lnTo>
                  <a:cubicBezTo>
                    <a:pt x="3900407" y="2299515"/>
                    <a:pt x="3899305" y="2302175"/>
                    <a:pt x="3897345" y="2304136"/>
                  </a:cubicBezTo>
                  <a:cubicBezTo>
                    <a:pt x="3895384" y="2306096"/>
                    <a:pt x="3892724" y="2307198"/>
                    <a:pt x="3889951" y="2307198"/>
                  </a:cubicBezTo>
                  <a:lnTo>
                    <a:pt x="10455" y="2307198"/>
                  </a:lnTo>
                  <a:cubicBezTo>
                    <a:pt x="4681" y="2307198"/>
                    <a:pt x="0" y="2302517"/>
                    <a:pt x="0" y="2296743"/>
                  </a:cubicBezTo>
                  <a:lnTo>
                    <a:pt x="0" y="10455"/>
                  </a:lnTo>
                  <a:cubicBezTo>
                    <a:pt x="0" y="4681"/>
                    <a:pt x="4681" y="0"/>
                    <a:pt x="10455" y="0"/>
                  </a:cubicBezTo>
                  <a:close/>
                </a:path>
              </a:pathLst>
            </a:custGeom>
            <a:solidFill>
              <a:srgbClr val="000000"/>
            </a:solidFill>
            <a:ln w="38100" cap="sq">
              <a:solidFill>
                <a:srgbClr val="E5E1DA"/>
              </a:solidFill>
              <a:prstDash val="solid"/>
              <a:miter/>
            </a:ln>
          </p:spPr>
          <p:txBody>
            <a:bodyPr/>
            <a:lstStyle/>
            <a:p>
              <a:endParaRPr lang="en-US" dirty="0"/>
            </a:p>
          </p:txBody>
        </p:sp>
        <p:sp>
          <p:nvSpPr>
            <p:cNvPr id="7" name="TextBox 6">
              <a:extLst>
                <a:ext uri="{FF2B5EF4-FFF2-40B4-BE49-F238E27FC236}">
                  <a16:creationId xmlns:a16="http://schemas.microsoft.com/office/drawing/2014/main" id="{48C8CE0B-8EED-EF1E-B9E2-C53DBD133F03}"/>
                </a:ext>
              </a:extLst>
            </p:cNvPr>
            <p:cNvSpPr txBox="1"/>
            <p:nvPr/>
          </p:nvSpPr>
          <p:spPr>
            <a:xfrm>
              <a:off x="0" y="-38100"/>
              <a:ext cx="3900407" cy="2345298"/>
            </a:xfrm>
            <a:prstGeom prst="rect">
              <a:avLst/>
            </a:prstGeom>
          </p:spPr>
          <p:txBody>
            <a:bodyPr lIns="50800" tIns="50800" rIns="50800" bIns="50800" rtlCol="0" anchor="ctr"/>
            <a:lstStyle/>
            <a:p>
              <a:pPr algn="ctr">
                <a:lnSpc>
                  <a:spcPts val="2659"/>
                </a:lnSpc>
              </a:pPr>
              <a:endParaRPr/>
            </a:p>
          </p:txBody>
        </p:sp>
      </p:grpSp>
      <p:grpSp>
        <p:nvGrpSpPr>
          <p:cNvPr id="8" name="Group 4">
            <a:extLst>
              <a:ext uri="{FF2B5EF4-FFF2-40B4-BE49-F238E27FC236}">
                <a16:creationId xmlns:a16="http://schemas.microsoft.com/office/drawing/2014/main" id="{D297596C-CFAD-3A81-3FB9-D1F5DC3D122E}"/>
              </a:ext>
            </a:extLst>
          </p:cNvPr>
          <p:cNvGrpSpPr/>
          <p:nvPr/>
        </p:nvGrpSpPr>
        <p:grpSpPr>
          <a:xfrm>
            <a:off x="152400" y="-17475"/>
            <a:ext cx="18287999" cy="10456875"/>
            <a:chOff x="0" y="-38100"/>
            <a:chExt cx="3900407" cy="2345298"/>
          </a:xfrm>
        </p:grpSpPr>
        <p:sp>
          <p:nvSpPr>
            <p:cNvPr id="9" name="Freeform 5">
              <a:extLst>
                <a:ext uri="{FF2B5EF4-FFF2-40B4-BE49-F238E27FC236}">
                  <a16:creationId xmlns:a16="http://schemas.microsoft.com/office/drawing/2014/main" id="{642AEE63-98F6-1E47-78FC-999A2D1FB0AD}"/>
                </a:ext>
              </a:extLst>
            </p:cNvPr>
            <p:cNvSpPr/>
            <p:nvPr/>
          </p:nvSpPr>
          <p:spPr>
            <a:xfrm>
              <a:off x="0" y="0"/>
              <a:ext cx="1527659" cy="247810"/>
            </a:xfrm>
            <a:custGeom>
              <a:avLst/>
              <a:gdLst/>
              <a:ahLst/>
              <a:cxnLst/>
              <a:rect l="l" t="t" r="r" b="b"/>
              <a:pathLst>
                <a:path w="3900407" h="2307198">
                  <a:moveTo>
                    <a:pt x="10455" y="0"/>
                  </a:moveTo>
                  <a:lnTo>
                    <a:pt x="3889951" y="0"/>
                  </a:lnTo>
                  <a:cubicBezTo>
                    <a:pt x="3895726" y="0"/>
                    <a:pt x="3900407" y="4681"/>
                    <a:pt x="3900407" y="10455"/>
                  </a:cubicBezTo>
                  <a:lnTo>
                    <a:pt x="3900407" y="2296743"/>
                  </a:lnTo>
                  <a:cubicBezTo>
                    <a:pt x="3900407" y="2299515"/>
                    <a:pt x="3899305" y="2302175"/>
                    <a:pt x="3897345" y="2304136"/>
                  </a:cubicBezTo>
                  <a:cubicBezTo>
                    <a:pt x="3895384" y="2306096"/>
                    <a:pt x="3892724" y="2307198"/>
                    <a:pt x="3889951" y="2307198"/>
                  </a:cubicBezTo>
                  <a:lnTo>
                    <a:pt x="10455" y="2307198"/>
                  </a:lnTo>
                  <a:cubicBezTo>
                    <a:pt x="4681" y="2307198"/>
                    <a:pt x="0" y="2302517"/>
                    <a:pt x="0" y="2296743"/>
                  </a:cubicBezTo>
                  <a:lnTo>
                    <a:pt x="0" y="10455"/>
                  </a:lnTo>
                  <a:cubicBezTo>
                    <a:pt x="0" y="4681"/>
                    <a:pt x="4681" y="0"/>
                    <a:pt x="10455" y="0"/>
                  </a:cubicBezTo>
                  <a:close/>
                </a:path>
              </a:pathLst>
            </a:custGeom>
            <a:solidFill>
              <a:srgbClr val="000000"/>
            </a:solidFill>
            <a:ln w="38100" cap="sq">
              <a:solidFill>
                <a:srgbClr val="E5E1DA"/>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FBF9F1"/>
                  </a:solidFill>
                  <a:effectLst/>
                  <a:uLnTx/>
                  <a:uFillTx/>
                  <a:latin typeface="Poppins Bold"/>
                  <a:ea typeface="+mn-ea"/>
                  <a:cs typeface="+mn-cs"/>
                </a:rPr>
                <a:t>Code highlights:</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10" name="TextBox 6">
              <a:extLst>
                <a:ext uri="{FF2B5EF4-FFF2-40B4-BE49-F238E27FC236}">
                  <a16:creationId xmlns:a16="http://schemas.microsoft.com/office/drawing/2014/main" id="{8E00B4AD-EFEC-8523-5A7E-0D2052D1B808}"/>
                </a:ext>
              </a:extLst>
            </p:cNvPr>
            <p:cNvSpPr txBox="1"/>
            <p:nvPr/>
          </p:nvSpPr>
          <p:spPr>
            <a:xfrm>
              <a:off x="0" y="-38100"/>
              <a:ext cx="3900407" cy="2345298"/>
            </a:xfrm>
            <a:prstGeom prst="rect">
              <a:avLst/>
            </a:prstGeom>
          </p:spPr>
          <p:txBody>
            <a:bodyPr lIns="50800" tIns="50800" rIns="50800" bIns="50800" rtlCol="0" anchor="ctr"/>
            <a:lstStyle/>
            <a:p>
              <a:pPr algn="ctr">
                <a:lnSpc>
                  <a:spcPts val="2659"/>
                </a:lnSpc>
              </a:pPr>
              <a:endParaRPr/>
            </a:p>
          </p:txBody>
        </p:sp>
      </p:grpSp>
      <p:pic>
        <p:nvPicPr>
          <p:cNvPr id="12" name="Picture 11">
            <a:extLst>
              <a:ext uri="{FF2B5EF4-FFF2-40B4-BE49-F238E27FC236}">
                <a16:creationId xmlns:a16="http://schemas.microsoft.com/office/drawing/2014/main" id="{3AC89764-DAE4-29FA-E457-6705086AB0C3}"/>
              </a:ext>
            </a:extLst>
          </p:cNvPr>
          <p:cNvPicPr>
            <a:picLocks noChangeAspect="1"/>
          </p:cNvPicPr>
          <p:nvPr/>
        </p:nvPicPr>
        <p:blipFill>
          <a:blip r:embed="rId7"/>
          <a:stretch>
            <a:fillRect/>
          </a:stretch>
        </p:blipFill>
        <p:spPr>
          <a:xfrm>
            <a:off x="265128" y="1395662"/>
            <a:ext cx="17870472" cy="8662381"/>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28665" y="645697"/>
            <a:ext cx="16598104" cy="995428"/>
            <a:chOff x="0" y="0"/>
            <a:chExt cx="4371517" cy="262170"/>
          </a:xfrm>
        </p:grpSpPr>
        <p:sp>
          <p:nvSpPr>
            <p:cNvPr id="3" name="Freeform 3"/>
            <p:cNvSpPr/>
            <p:nvPr/>
          </p:nvSpPr>
          <p:spPr>
            <a:xfrm>
              <a:off x="0" y="0"/>
              <a:ext cx="4371517" cy="262170"/>
            </a:xfrm>
            <a:custGeom>
              <a:avLst/>
              <a:gdLst/>
              <a:ahLst/>
              <a:cxnLst/>
              <a:rect l="l" t="t" r="r" b="b"/>
              <a:pathLst>
                <a:path w="4371517" h="262170">
                  <a:moveTo>
                    <a:pt x="29852" y="0"/>
                  </a:moveTo>
                  <a:lnTo>
                    <a:pt x="4341666" y="0"/>
                  </a:lnTo>
                  <a:cubicBezTo>
                    <a:pt x="4349583" y="0"/>
                    <a:pt x="4357176" y="3145"/>
                    <a:pt x="4362774" y="8743"/>
                  </a:cubicBezTo>
                  <a:cubicBezTo>
                    <a:pt x="4368372" y="14342"/>
                    <a:pt x="4371517" y="21935"/>
                    <a:pt x="4371517" y="29852"/>
                  </a:cubicBezTo>
                  <a:lnTo>
                    <a:pt x="4371517" y="232318"/>
                  </a:lnTo>
                  <a:cubicBezTo>
                    <a:pt x="4371517" y="248805"/>
                    <a:pt x="4358152" y="262170"/>
                    <a:pt x="4341666" y="262170"/>
                  </a:cubicBezTo>
                  <a:lnTo>
                    <a:pt x="29852" y="262170"/>
                  </a:lnTo>
                  <a:cubicBezTo>
                    <a:pt x="21935" y="262170"/>
                    <a:pt x="14342" y="259025"/>
                    <a:pt x="8743" y="253427"/>
                  </a:cubicBezTo>
                  <a:cubicBezTo>
                    <a:pt x="3145" y="247829"/>
                    <a:pt x="0" y="240236"/>
                    <a:pt x="0" y="232318"/>
                  </a:cubicBezTo>
                  <a:lnTo>
                    <a:pt x="0" y="29852"/>
                  </a:lnTo>
                  <a:cubicBezTo>
                    <a:pt x="0" y="21935"/>
                    <a:pt x="3145" y="14342"/>
                    <a:pt x="8743" y="8743"/>
                  </a:cubicBezTo>
                  <a:cubicBezTo>
                    <a:pt x="14342" y="3145"/>
                    <a:pt x="21935" y="0"/>
                    <a:pt x="2985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4371517" cy="30027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2100837" flipH="1">
            <a:off x="8982673" y="428119"/>
            <a:ext cx="8310061" cy="8781453"/>
          </a:xfrm>
          <a:custGeom>
            <a:avLst/>
            <a:gdLst/>
            <a:ahLst/>
            <a:cxnLst/>
            <a:rect l="l" t="t" r="r" b="b"/>
            <a:pathLst>
              <a:path w="8310061" h="8781453">
                <a:moveTo>
                  <a:pt x="8310061" y="0"/>
                </a:moveTo>
                <a:lnTo>
                  <a:pt x="0" y="0"/>
                </a:lnTo>
                <a:lnTo>
                  <a:pt x="0" y="8781453"/>
                </a:lnTo>
                <a:lnTo>
                  <a:pt x="8310061" y="8781453"/>
                </a:lnTo>
                <a:lnTo>
                  <a:pt x="8310061" y="0"/>
                </a:lnTo>
                <a:close/>
              </a:path>
            </a:pathLst>
          </a:custGeom>
          <a:blipFill>
            <a:blip r:embed="rId2"/>
            <a:stretch>
              <a:fillRect r="-381" b="-1869"/>
            </a:stretch>
          </a:blipFill>
        </p:spPr>
      </p:sp>
      <p:sp>
        <p:nvSpPr>
          <p:cNvPr id="6" name="Freeform 6"/>
          <p:cNvSpPr/>
          <p:nvPr/>
        </p:nvSpPr>
        <p:spPr>
          <a:xfrm>
            <a:off x="1285044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173813"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928665" y="9258300"/>
            <a:ext cx="428625" cy="428625"/>
          </a:xfrm>
          <a:custGeom>
            <a:avLst/>
            <a:gdLst/>
            <a:ahLst/>
            <a:cxnLst/>
            <a:rect l="l" t="t" r="r" b="b"/>
            <a:pathLst>
              <a:path w="428625" h="428625">
                <a:moveTo>
                  <a:pt x="0" y="0"/>
                </a:moveTo>
                <a:lnTo>
                  <a:pt x="428625" y="0"/>
                </a:lnTo>
                <a:lnTo>
                  <a:pt x="428625" y="428625"/>
                </a:lnTo>
                <a:lnTo>
                  <a:pt x="0" y="4286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171305" y="879197"/>
            <a:ext cx="528429" cy="528429"/>
          </a:xfrm>
          <a:custGeom>
            <a:avLst/>
            <a:gdLst/>
            <a:ahLst/>
            <a:cxnLst/>
            <a:rect l="l" t="t" r="r" b="b"/>
            <a:pathLst>
              <a:path w="528429" h="528429">
                <a:moveTo>
                  <a:pt x="0" y="0"/>
                </a:moveTo>
                <a:lnTo>
                  <a:pt x="528429" y="0"/>
                </a:lnTo>
                <a:lnTo>
                  <a:pt x="528429" y="528429"/>
                </a:lnTo>
                <a:lnTo>
                  <a:pt x="0" y="5284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928665" y="3213525"/>
            <a:ext cx="11411477" cy="2203560"/>
          </a:xfrm>
          <a:prstGeom prst="rect">
            <a:avLst/>
          </a:prstGeom>
        </p:spPr>
        <p:txBody>
          <a:bodyPr lIns="0" tIns="0" rIns="0" bIns="0" rtlCol="0" anchor="t">
            <a:spAutoFit/>
          </a:bodyPr>
          <a:lstStyle/>
          <a:p>
            <a:pPr algn="l">
              <a:lnSpc>
                <a:spcPts val="15959"/>
              </a:lnSpc>
            </a:pPr>
            <a:r>
              <a:rPr lang="en-US" sz="14508">
                <a:solidFill>
                  <a:srgbClr val="FBF9F1"/>
                </a:solidFill>
                <a:latin typeface="Poppins Bold"/>
              </a:rPr>
              <a:t>THANK YOU </a:t>
            </a:r>
          </a:p>
        </p:txBody>
      </p:sp>
      <p:sp>
        <p:nvSpPr>
          <p:cNvPr id="11" name="TextBox 11"/>
          <p:cNvSpPr txBox="1"/>
          <p:nvPr/>
        </p:nvSpPr>
        <p:spPr>
          <a:xfrm>
            <a:off x="1896669" y="882426"/>
            <a:ext cx="4535372" cy="464820"/>
          </a:xfrm>
          <a:prstGeom prst="rect">
            <a:avLst/>
          </a:prstGeom>
        </p:spPr>
        <p:txBody>
          <a:bodyPr lIns="0" tIns="0" rIns="0" bIns="0" rtlCol="0" anchor="t">
            <a:spAutoFit/>
          </a:bodyPr>
          <a:lstStyle/>
          <a:p>
            <a:pPr algn="l">
              <a:lnSpc>
                <a:spcPts val="3779"/>
              </a:lnSpc>
              <a:spcBef>
                <a:spcPct val="0"/>
              </a:spcBef>
            </a:pPr>
            <a:r>
              <a:rPr lang="en-US" sz="2700">
                <a:solidFill>
                  <a:srgbClr val="E5E1DA"/>
                </a:solidFill>
                <a:latin typeface="Lato"/>
              </a:rPr>
              <a:t>Blockchain</a:t>
            </a:r>
          </a:p>
        </p:txBody>
      </p:sp>
      <p:sp>
        <p:nvSpPr>
          <p:cNvPr id="12" name="TextBox 12"/>
          <p:cNvSpPr txBox="1"/>
          <p:nvPr/>
        </p:nvSpPr>
        <p:spPr>
          <a:xfrm>
            <a:off x="1529481" y="9244648"/>
            <a:ext cx="3572146" cy="398780"/>
          </a:xfrm>
          <a:prstGeom prst="rect">
            <a:avLst/>
          </a:prstGeom>
        </p:spPr>
        <p:txBody>
          <a:bodyPr lIns="0" tIns="0" rIns="0" bIns="0" rtlCol="0" anchor="t">
            <a:spAutoFit/>
          </a:bodyPr>
          <a:lstStyle/>
          <a:p>
            <a:pPr algn="l">
              <a:lnSpc>
                <a:spcPts val="3220"/>
              </a:lnSpc>
              <a:spcBef>
                <a:spcPct val="0"/>
              </a:spcBef>
            </a:pPr>
            <a:r>
              <a:rPr lang="en-US" sz="2300">
                <a:solidFill>
                  <a:srgbClr val="E5E1DA"/>
                </a:solidFill>
                <a:latin typeface="Lato"/>
              </a:rPr>
              <a:t>Rewaa Alaa</a:t>
            </a:r>
          </a:p>
        </p:txBody>
      </p:sp>
      <p:sp>
        <p:nvSpPr>
          <p:cNvPr id="13" name="TextBox 13"/>
          <p:cNvSpPr txBox="1"/>
          <p:nvPr/>
        </p:nvSpPr>
        <p:spPr>
          <a:xfrm>
            <a:off x="7773888" y="9244648"/>
            <a:ext cx="3725926" cy="398780"/>
          </a:xfrm>
          <a:prstGeom prst="rect">
            <a:avLst/>
          </a:prstGeom>
        </p:spPr>
        <p:txBody>
          <a:bodyPr lIns="0" tIns="0" rIns="0" bIns="0" rtlCol="0" anchor="t">
            <a:spAutoFit/>
          </a:bodyPr>
          <a:lstStyle/>
          <a:p>
            <a:pPr algn="l">
              <a:lnSpc>
                <a:spcPts val="3220"/>
              </a:lnSpc>
              <a:spcBef>
                <a:spcPct val="0"/>
              </a:spcBef>
            </a:pPr>
            <a:r>
              <a:rPr lang="en-US" sz="2300">
                <a:solidFill>
                  <a:srgbClr val="E5E1DA"/>
                </a:solidFill>
                <a:latin typeface="Lato"/>
              </a:rPr>
              <a:t>Yashmine Kashkosh</a:t>
            </a:r>
          </a:p>
        </p:txBody>
      </p:sp>
      <p:sp>
        <p:nvSpPr>
          <p:cNvPr id="14" name="TextBox 14"/>
          <p:cNvSpPr txBox="1"/>
          <p:nvPr/>
        </p:nvSpPr>
        <p:spPr>
          <a:xfrm>
            <a:off x="13451260" y="9244648"/>
            <a:ext cx="4316991" cy="398780"/>
          </a:xfrm>
          <a:prstGeom prst="rect">
            <a:avLst/>
          </a:prstGeom>
        </p:spPr>
        <p:txBody>
          <a:bodyPr lIns="0" tIns="0" rIns="0" bIns="0" rtlCol="0" anchor="t">
            <a:spAutoFit/>
          </a:bodyPr>
          <a:lstStyle/>
          <a:p>
            <a:pPr algn="l">
              <a:lnSpc>
                <a:spcPts val="3220"/>
              </a:lnSpc>
              <a:spcBef>
                <a:spcPct val="0"/>
              </a:spcBef>
            </a:pPr>
            <a:r>
              <a:rPr lang="en-US" sz="2300">
                <a:solidFill>
                  <a:srgbClr val="E5E1DA"/>
                </a:solidFill>
                <a:latin typeface="Lato"/>
              </a:rPr>
              <a:t>Hima 2 </a:t>
            </a:r>
          </a:p>
        </p:txBody>
      </p:sp>
      <p:sp>
        <p:nvSpPr>
          <p:cNvPr id="15" name="TextBox 15"/>
          <p:cNvSpPr txBox="1"/>
          <p:nvPr/>
        </p:nvSpPr>
        <p:spPr>
          <a:xfrm>
            <a:off x="928665" y="5417085"/>
            <a:ext cx="11411477" cy="831853"/>
          </a:xfrm>
          <a:prstGeom prst="rect">
            <a:avLst/>
          </a:prstGeom>
        </p:spPr>
        <p:txBody>
          <a:bodyPr lIns="0" tIns="0" rIns="0" bIns="0" rtlCol="0" anchor="t">
            <a:spAutoFit/>
          </a:bodyPr>
          <a:lstStyle/>
          <a:p>
            <a:pPr algn="l">
              <a:lnSpc>
                <a:spcPts val="6050"/>
              </a:lnSpc>
            </a:pPr>
            <a:r>
              <a:rPr lang="en-US" sz="5500">
                <a:solidFill>
                  <a:srgbClr val="FBF9F1"/>
                </a:solidFill>
                <a:latin typeface="Poppins"/>
              </a:rPr>
              <a:t>for your time and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438636" y="4802688"/>
            <a:ext cx="8729104" cy="681625"/>
            <a:chOff x="0" y="0"/>
            <a:chExt cx="2299023" cy="179523"/>
          </a:xfrm>
        </p:grpSpPr>
        <p:sp>
          <p:nvSpPr>
            <p:cNvPr id="3" name="Freeform 3"/>
            <p:cNvSpPr/>
            <p:nvPr/>
          </p:nvSpPr>
          <p:spPr>
            <a:xfrm>
              <a:off x="0" y="0"/>
              <a:ext cx="2299023" cy="179523"/>
            </a:xfrm>
            <a:custGeom>
              <a:avLst/>
              <a:gdLst/>
              <a:ahLst/>
              <a:cxnLst/>
              <a:rect l="l" t="t" r="r" b="b"/>
              <a:pathLst>
                <a:path w="2299023" h="179523">
                  <a:moveTo>
                    <a:pt x="56762" y="0"/>
                  </a:moveTo>
                  <a:lnTo>
                    <a:pt x="2242261" y="0"/>
                  </a:lnTo>
                  <a:cubicBezTo>
                    <a:pt x="2257315" y="0"/>
                    <a:pt x="2271753" y="5980"/>
                    <a:pt x="2282398" y="16625"/>
                  </a:cubicBezTo>
                  <a:cubicBezTo>
                    <a:pt x="2293043" y="27270"/>
                    <a:pt x="2299023" y="41708"/>
                    <a:pt x="2299023" y="56762"/>
                  </a:cubicBezTo>
                  <a:lnTo>
                    <a:pt x="2299023" y="122760"/>
                  </a:lnTo>
                  <a:cubicBezTo>
                    <a:pt x="2299023" y="137815"/>
                    <a:pt x="2293043" y="152252"/>
                    <a:pt x="2282398" y="162897"/>
                  </a:cubicBezTo>
                  <a:cubicBezTo>
                    <a:pt x="2271753" y="173542"/>
                    <a:pt x="2257315" y="179523"/>
                    <a:pt x="2242261" y="179523"/>
                  </a:cubicBezTo>
                  <a:lnTo>
                    <a:pt x="56762" y="179523"/>
                  </a:lnTo>
                  <a:cubicBezTo>
                    <a:pt x="41708" y="179523"/>
                    <a:pt x="27270" y="173542"/>
                    <a:pt x="16625" y="162897"/>
                  </a:cubicBezTo>
                  <a:cubicBezTo>
                    <a:pt x="5980" y="152252"/>
                    <a:pt x="0" y="137815"/>
                    <a:pt x="0" y="122760"/>
                  </a:cubicBezTo>
                  <a:lnTo>
                    <a:pt x="0" y="56762"/>
                  </a:lnTo>
                  <a:cubicBezTo>
                    <a:pt x="0" y="41708"/>
                    <a:pt x="5980" y="27270"/>
                    <a:pt x="16625" y="16625"/>
                  </a:cubicBezTo>
                  <a:cubicBezTo>
                    <a:pt x="27270" y="5980"/>
                    <a:pt x="41708" y="0"/>
                    <a:pt x="56762" y="0"/>
                  </a:cubicBezTo>
                  <a:close/>
                </a:path>
              </a:pathLst>
            </a:custGeom>
            <a:solidFill>
              <a:srgbClr val="000000">
                <a:alpha val="0"/>
              </a:srgbClr>
            </a:solidFill>
            <a:ln w="38100" cap="rnd">
              <a:solidFill>
                <a:srgbClr val="E5E1DA"/>
              </a:solidFill>
              <a:prstDash val="solid"/>
              <a:round/>
            </a:ln>
          </p:spPr>
        </p:sp>
        <p:sp>
          <p:nvSpPr>
            <p:cNvPr id="4" name="TextBox 4"/>
            <p:cNvSpPr txBox="1"/>
            <p:nvPr/>
          </p:nvSpPr>
          <p:spPr>
            <a:xfrm>
              <a:off x="0" y="-38100"/>
              <a:ext cx="2299023" cy="21762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8574588" y="144434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6" name="Freeform 6"/>
          <p:cNvSpPr/>
          <p:nvPr/>
        </p:nvSpPr>
        <p:spPr>
          <a:xfrm>
            <a:off x="8574588" y="4455973"/>
            <a:ext cx="457200" cy="460655"/>
          </a:xfrm>
          <a:custGeom>
            <a:avLst/>
            <a:gdLst/>
            <a:ahLst/>
            <a:cxnLst/>
            <a:rect l="l" t="t" r="r" b="b"/>
            <a:pathLst>
              <a:path w="457200" h="460655">
                <a:moveTo>
                  <a:pt x="0" y="0"/>
                </a:moveTo>
                <a:lnTo>
                  <a:pt x="457200" y="0"/>
                </a:lnTo>
                <a:lnTo>
                  <a:pt x="457200" y="460654"/>
                </a:lnTo>
                <a:lnTo>
                  <a:pt x="0" y="460654"/>
                </a:lnTo>
                <a:lnTo>
                  <a:pt x="0" y="0"/>
                </a:lnTo>
                <a:close/>
              </a:path>
            </a:pathLst>
          </a:custGeom>
          <a:blipFill>
            <a:blip r:embed="rId2"/>
            <a:stretch>
              <a:fillRect/>
            </a:stretch>
          </a:blipFill>
        </p:spPr>
      </p:sp>
      <p:sp>
        <p:nvSpPr>
          <p:cNvPr id="7" name="Freeform 7"/>
          <p:cNvSpPr/>
          <p:nvPr/>
        </p:nvSpPr>
        <p:spPr>
          <a:xfrm>
            <a:off x="8574588" y="7235685"/>
            <a:ext cx="457200" cy="460655"/>
          </a:xfrm>
          <a:custGeom>
            <a:avLst/>
            <a:gdLst/>
            <a:ahLst/>
            <a:cxnLst/>
            <a:rect l="l" t="t" r="r" b="b"/>
            <a:pathLst>
              <a:path w="457200" h="460655">
                <a:moveTo>
                  <a:pt x="0" y="0"/>
                </a:moveTo>
                <a:lnTo>
                  <a:pt x="457200" y="0"/>
                </a:lnTo>
                <a:lnTo>
                  <a:pt x="457200" y="460655"/>
                </a:lnTo>
                <a:lnTo>
                  <a:pt x="0" y="460655"/>
                </a:lnTo>
                <a:lnTo>
                  <a:pt x="0" y="0"/>
                </a:lnTo>
                <a:close/>
              </a:path>
            </a:pathLst>
          </a:custGeom>
          <a:blipFill>
            <a:blip r:embed="rId2"/>
            <a:stretch>
              <a:fillRect/>
            </a:stretch>
          </a:blipFill>
        </p:spPr>
      </p:sp>
      <p:sp>
        <p:nvSpPr>
          <p:cNvPr id="8" name="Freeform 8"/>
          <p:cNvSpPr/>
          <p:nvPr/>
        </p:nvSpPr>
        <p:spPr>
          <a:xfrm>
            <a:off x="1028700" y="8361880"/>
            <a:ext cx="896420" cy="896420"/>
          </a:xfrm>
          <a:custGeom>
            <a:avLst/>
            <a:gdLst/>
            <a:ahLst/>
            <a:cxnLst/>
            <a:rect l="l" t="t" r="r" b="b"/>
            <a:pathLst>
              <a:path w="896420" h="896420">
                <a:moveTo>
                  <a:pt x="0" y="0"/>
                </a:moveTo>
                <a:lnTo>
                  <a:pt x="896420" y="0"/>
                </a:lnTo>
                <a:lnTo>
                  <a:pt x="896420" y="896420"/>
                </a:lnTo>
                <a:lnTo>
                  <a:pt x="0" y="8964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696093" y="-3780464"/>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9564522" y="1323975"/>
            <a:ext cx="6315662" cy="1038225"/>
          </a:xfrm>
          <a:prstGeom prst="rect">
            <a:avLst/>
          </a:prstGeom>
        </p:spPr>
        <p:txBody>
          <a:bodyPr lIns="0" tIns="0" rIns="0" bIns="0" rtlCol="0" anchor="t">
            <a:spAutoFit/>
          </a:bodyPr>
          <a:lstStyle/>
          <a:p>
            <a:pPr algn="l">
              <a:lnSpc>
                <a:spcPts val="8400"/>
              </a:lnSpc>
              <a:spcBef>
                <a:spcPct val="0"/>
              </a:spcBef>
            </a:pPr>
            <a:r>
              <a:rPr lang="en-US" sz="6000">
                <a:solidFill>
                  <a:srgbClr val="FFD944"/>
                </a:solidFill>
                <a:latin typeface="Lato Bold"/>
              </a:rPr>
              <a:t>INTRODUCTION</a:t>
            </a:r>
          </a:p>
        </p:txBody>
      </p:sp>
      <p:sp>
        <p:nvSpPr>
          <p:cNvPr id="11" name="TextBox 11"/>
          <p:cNvSpPr txBox="1"/>
          <p:nvPr/>
        </p:nvSpPr>
        <p:spPr>
          <a:xfrm>
            <a:off x="1236330" y="6161087"/>
            <a:ext cx="5853180" cy="1762125"/>
          </a:xfrm>
          <a:prstGeom prst="rect">
            <a:avLst/>
          </a:prstGeom>
        </p:spPr>
        <p:txBody>
          <a:bodyPr lIns="0" tIns="0" rIns="0" bIns="0" rtlCol="0" anchor="t">
            <a:spAutoFit/>
          </a:bodyPr>
          <a:lstStyle/>
          <a:p>
            <a:pPr algn="l">
              <a:lnSpc>
                <a:spcPts val="6600"/>
              </a:lnSpc>
            </a:pPr>
            <a:r>
              <a:rPr lang="en-US" sz="6000">
                <a:solidFill>
                  <a:srgbClr val="FBF9F1"/>
                </a:solidFill>
                <a:latin typeface="Poppins Bold"/>
              </a:rPr>
              <a:t>TABLE OF CONTENT</a:t>
            </a:r>
          </a:p>
        </p:txBody>
      </p:sp>
      <p:sp>
        <p:nvSpPr>
          <p:cNvPr id="12" name="TextBox 12"/>
          <p:cNvSpPr txBox="1"/>
          <p:nvPr/>
        </p:nvSpPr>
        <p:spPr>
          <a:xfrm>
            <a:off x="9798106" y="4105275"/>
            <a:ext cx="5199649" cy="1038225"/>
          </a:xfrm>
          <a:prstGeom prst="rect">
            <a:avLst/>
          </a:prstGeom>
        </p:spPr>
        <p:txBody>
          <a:bodyPr lIns="0" tIns="0" rIns="0" bIns="0" rtlCol="0" anchor="t">
            <a:spAutoFit/>
          </a:bodyPr>
          <a:lstStyle/>
          <a:p>
            <a:pPr algn="l">
              <a:lnSpc>
                <a:spcPts val="8400"/>
              </a:lnSpc>
              <a:spcBef>
                <a:spcPct val="0"/>
              </a:spcBef>
            </a:pPr>
            <a:r>
              <a:rPr lang="en-US" sz="6000">
                <a:solidFill>
                  <a:srgbClr val="FFD944"/>
                </a:solidFill>
                <a:latin typeface="Lato Bold"/>
              </a:rPr>
              <a:t>FRONTEND</a:t>
            </a:r>
          </a:p>
        </p:txBody>
      </p:sp>
      <p:sp>
        <p:nvSpPr>
          <p:cNvPr id="13" name="TextBox 13"/>
          <p:cNvSpPr txBox="1"/>
          <p:nvPr/>
        </p:nvSpPr>
        <p:spPr>
          <a:xfrm>
            <a:off x="9798106" y="6884987"/>
            <a:ext cx="5199649" cy="1038225"/>
          </a:xfrm>
          <a:prstGeom prst="rect">
            <a:avLst/>
          </a:prstGeom>
        </p:spPr>
        <p:txBody>
          <a:bodyPr lIns="0" tIns="0" rIns="0" bIns="0" rtlCol="0" anchor="t">
            <a:spAutoFit/>
          </a:bodyPr>
          <a:lstStyle/>
          <a:p>
            <a:pPr algn="l">
              <a:lnSpc>
                <a:spcPts val="8400"/>
              </a:lnSpc>
              <a:spcBef>
                <a:spcPct val="0"/>
              </a:spcBef>
            </a:pPr>
            <a:r>
              <a:rPr lang="en-US" sz="6000">
                <a:solidFill>
                  <a:srgbClr val="FFD944"/>
                </a:solidFill>
                <a:latin typeface="Lato Bold"/>
              </a:rPr>
              <a:t>CONTRACT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8240375" y="0"/>
            <a:ext cx="47625" cy="10287000"/>
            <a:chOff x="0" y="0"/>
            <a:chExt cx="6554" cy="1415652"/>
          </a:xfrm>
        </p:grpSpPr>
        <p:sp>
          <p:nvSpPr>
            <p:cNvPr id="3" name="Freeform 3"/>
            <p:cNvSpPr/>
            <p:nvPr/>
          </p:nvSpPr>
          <p:spPr>
            <a:xfrm>
              <a:off x="0" y="0"/>
              <a:ext cx="6554" cy="1415652"/>
            </a:xfrm>
            <a:custGeom>
              <a:avLst/>
              <a:gdLst/>
              <a:ahLst/>
              <a:cxnLst/>
              <a:rect l="l" t="t" r="r" b="b"/>
              <a:pathLst>
                <a:path w="6554" h="1415652">
                  <a:moveTo>
                    <a:pt x="0" y="0"/>
                  </a:moveTo>
                  <a:lnTo>
                    <a:pt x="6554" y="0"/>
                  </a:lnTo>
                  <a:lnTo>
                    <a:pt x="6554" y="1415652"/>
                  </a:lnTo>
                  <a:lnTo>
                    <a:pt x="0" y="1415652"/>
                  </a:lnTo>
                  <a:close/>
                </a:path>
              </a:pathLst>
            </a:custGeom>
            <a:solidFill>
              <a:srgbClr val="000000">
                <a:alpha val="0"/>
              </a:srgbClr>
            </a:solidFill>
            <a:ln w="12700" cap="sq">
              <a:solidFill>
                <a:srgbClr val="000000"/>
              </a:solidFill>
              <a:prstDash val="solid"/>
              <a:miter/>
            </a:ln>
          </p:spPr>
        </p:sp>
      </p:grpSp>
      <p:grpSp>
        <p:nvGrpSpPr>
          <p:cNvPr id="4" name="Group 4"/>
          <p:cNvGrpSpPr/>
          <p:nvPr/>
        </p:nvGrpSpPr>
        <p:grpSpPr>
          <a:xfrm>
            <a:off x="872977" y="866864"/>
            <a:ext cx="14809357" cy="8760142"/>
            <a:chOff x="0" y="0"/>
            <a:chExt cx="3900407" cy="2307198"/>
          </a:xfrm>
        </p:grpSpPr>
        <p:sp>
          <p:nvSpPr>
            <p:cNvPr id="5" name="Freeform 5"/>
            <p:cNvSpPr/>
            <p:nvPr/>
          </p:nvSpPr>
          <p:spPr>
            <a:xfrm>
              <a:off x="0" y="0"/>
              <a:ext cx="3900407" cy="2307198"/>
            </a:xfrm>
            <a:custGeom>
              <a:avLst/>
              <a:gdLst/>
              <a:ahLst/>
              <a:cxnLst/>
              <a:rect l="l" t="t" r="r" b="b"/>
              <a:pathLst>
                <a:path w="3900407" h="2307198">
                  <a:moveTo>
                    <a:pt x="10455" y="0"/>
                  </a:moveTo>
                  <a:lnTo>
                    <a:pt x="3889951" y="0"/>
                  </a:lnTo>
                  <a:cubicBezTo>
                    <a:pt x="3895726" y="0"/>
                    <a:pt x="3900407" y="4681"/>
                    <a:pt x="3900407" y="10455"/>
                  </a:cubicBezTo>
                  <a:lnTo>
                    <a:pt x="3900407" y="2296743"/>
                  </a:lnTo>
                  <a:cubicBezTo>
                    <a:pt x="3900407" y="2299515"/>
                    <a:pt x="3899305" y="2302175"/>
                    <a:pt x="3897345" y="2304136"/>
                  </a:cubicBezTo>
                  <a:cubicBezTo>
                    <a:pt x="3895384" y="2306096"/>
                    <a:pt x="3892724" y="2307198"/>
                    <a:pt x="3889951" y="2307198"/>
                  </a:cubicBezTo>
                  <a:lnTo>
                    <a:pt x="10455" y="2307198"/>
                  </a:lnTo>
                  <a:cubicBezTo>
                    <a:pt x="4681" y="2307198"/>
                    <a:pt x="0" y="2302517"/>
                    <a:pt x="0" y="2296743"/>
                  </a:cubicBezTo>
                  <a:lnTo>
                    <a:pt x="0" y="10455"/>
                  </a:lnTo>
                  <a:cubicBezTo>
                    <a:pt x="0" y="4681"/>
                    <a:pt x="4681" y="0"/>
                    <a:pt x="10455" y="0"/>
                  </a:cubicBezTo>
                  <a:close/>
                </a:path>
              </a:pathLst>
            </a:custGeom>
            <a:solidFill>
              <a:srgbClr val="000000"/>
            </a:solidFill>
            <a:ln w="38100" cap="sq">
              <a:solidFill>
                <a:srgbClr val="E5E1DA"/>
              </a:solidFill>
              <a:prstDash val="solid"/>
              <a:miter/>
            </a:ln>
          </p:spPr>
        </p:sp>
        <p:sp>
          <p:nvSpPr>
            <p:cNvPr id="6" name="TextBox 6"/>
            <p:cNvSpPr txBox="1"/>
            <p:nvPr/>
          </p:nvSpPr>
          <p:spPr>
            <a:xfrm>
              <a:off x="0" y="-38100"/>
              <a:ext cx="3900407" cy="2345298"/>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6626729" flipH="1">
            <a:off x="-8130685" y="1817905"/>
            <a:ext cx="12221289" cy="8822969"/>
          </a:xfrm>
          <a:custGeom>
            <a:avLst/>
            <a:gdLst/>
            <a:ahLst/>
            <a:cxnLst/>
            <a:rect l="l" t="t" r="r" b="b"/>
            <a:pathLst>
              <a:path w="12221289" h="8822969">
                <a:moveTo>
                  <a:pt x="12221289" y="0"/>
                </a:moveTo>
                <a:lnTo>
                  <a:pt x="0" y="0"/>
                </a:lnTo>
                <a:lnTo>
                  <a:pt x="0" y="8822968"/>
                </a:lnTo>
                <a:lnTo>
                  <a:pt x="12221289" y="8822968"/>
                </a:lnTo>
                <a:lnTo>
                  <a:pt x="12221289" y="0"/>
                </a:lnTo>
                <a:close/>
              </a:path>
            </a:pathLst>
          </a:custGeom>
          <a:blipFill>
            <a:blip r:embed="rId2"/>
            <a:stretch>
              <a:fillRect/>
            </a:stretch>
          </a:blipFill>
        </p:spPr>
      </p:sp>
      <p:sp>
        <p:nvSpPr>
          <p:cNvPr id="8" name="Freeform 8"/>
          <p:cNvSpPr/>
          <p:nvPr/>
        </p:nvSpPr>
        <p:spPr>
          <a:xfrm>
            <a:off x="10212631" y="3782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10435729">
            <a:off x="14071602" y="-1484749"/>
            <a:ext cx="7951775" cy="8527373"/>
          </a:xfrm>
          <a:custGeom>
            <a:avLst/>
            <a:gdLst/>
            <a:ahLst/>
            <a:cxnLst/>
            <a:rect l="l" t="t" r="r" b="b"/>
            <a:pathLst>
              <a:path w="7951775" h="8527373">
                <a:moveTo>
                  <a:pt x="0" y="0"/>
                </a:moveTo>
                <a:lnTo>
                  <a:pt x="7951775" y="0"/>
                </a:lnTo>
                <a:lnTo>
                  <a:pt x="7951775" y="8527373"/>
                </a:lnTo>
                <a:lnTo>
                  <a:pt x="0" y="8527373"/>
                </a:lnTo>
                <a:lnTo>
                  <a:pt x="0" y="0"/>
                </a:lnTo>
                <a:close/>
              </a:path>
            </a:pathLst>
          </a:custGeom>
          <a:blipFill>
            <a:blip r:embed="rId5"/>
            <a:stretch>
              <a:fillRect/>
            </a:stretch>
          </a:blipFill>
        </p:spPr>
      </p:sp>
      <p:sp>
        <p:nvSpPr>
          <p:cNvPr id="10" name="TextBox 10"/>
          <p:cNvSpPr txBox="1"/>
          <p:nvPr/>
        </p:nvSpPr>
        <p:spPr>
          <a:xfrm>
            <a:off x="2339023" y="3538680"/>
            <a:ext cx="9267604" cy="1153795"/>
          </a:xfrm>
          <a:prstGeom prst="rect">
            <a:avLst/>
          </a:prstGeom>
        </p:spPr>
        <p:txBody>
          <a:bodyPr lIns="0" tIns="0" rIns="0" bIns="0" rtlCol="0" anchor="t">
            <a:spAutoFit/>
          </a:bodyPr>
          <a:lstStyle/>
          <a:p>
            <a:pPr algn="l">
              <a:lnSpc>
                <a:spcPts val="3080"/>
              </a:lnSpc>
              <a:spcBef>
                <a:spcPct val="0"/>
              </a:spcBef>
            </a:pPr>
            <a:r>
              <a:rPr lang="en-US" sz="2200" spc="110" dirty="0">
                <a:solidFill>
                  <a:srgbClr val="E5E1DA"/>
                </a:solidFill>
                <a:latin typeface="Aileron"/>
              </a:rPr>
              <a:t>In the evolving landscape of digital publishing, protecting authors' copyrights is paramount. Our innovative solution leverages QR codes and NFTs to secure intellectual property effortlessly. </a:t>
            </a:r>
          </a:p>
        </p:txBody>
      </p:sp>
      <p:sp>
        <p:nvSpPr>
          <p:cNvPr id="11" name="TextBox 11"/>
          <p:cNvSpPr txBox="1"/>
          <p:nvPr/>
        </p:nvSpPr>
        <p:spPr>
          <a:xfrm>
            <a:off x="2339023" y="2285225"/>
            <a:ext cx="8043479" cy="987425"/>
          </a:xfrm>
          <a:prstGeom prst="rect">
            <a:avLst/>
          </a:prstGeom>
        </p:spPr>
        <p:txBody>
          <a:bodyPr lIns="0" tIns="0" rIns="0" bIns="0" rtlCol="0" anchor="t">
            <a:spAutoFit/>
          </a:bodyPr>
          <a:lstStyle/>
          <a:p>
            <a:pPr algn="l">
              <a:lnSpc>
                <a:spcPts val="7150"/>
              </a:lnSpc>
            </a:pPr>
            <a:r>
              <a:rPr lang="en-US" sz="6500" dirty="0">
                <a:solidFill>
                  <a:srgbClr val="FBF9F1"/>
                </a:solidFill>
                <a:latin typeface="Poppins Bold"/>
              </a:rPr>
              <a:t>INTRODUCTION</a:t>
            </a:r>
          </a:p>
        </p:txBody>
      </p:sp>
      <p:sp>
        <p:nvSpPr>
          <p:cNvPr id="12" name="TextBox 12"/>
          <p:cNvSpPr txBox="1"/>
          <p:nvPr/>
        </p:nvSpPr>
        <p:spPr>
          <a:xfrm>
            <a:off x="3715796" y="5208835"/>
            <a:ext cx="9123719" cy="3106420"/>
          </a:xfrm>
          <a:prstGeom prst="rect">
            <a:avLst/>
          </a:prstGeom>
        </p:spPr>
        <p:txBody>
          <a:bodyPr lIns="0" tIns="0" rIns="0" bIns="0" rtlCol="0" anchor="t">
            <a:spAutoFit/>
          </a:bodyPr>
          <a:lstStyle/>
          <a:p>
            <a:pPr algn="l">
              <a:lnSpc>
                <a:spcPts val="3079"/>
              </a:lnSpc>
            </a:pPr>
            <a:r>
              <a:rPr lang="en-US" sz="2199" spc="109" dirty="0">
                <a:solidFill>
                  <a:srgbClr val="FFFFFF"/>
                </a:solidFill>
                <a:latin typeface="Aileron"/>
              </a:rPr>
              <a:t>By scanning a QR code just once, users activate an NFT that encapsulates the book's metadata and copyright information.</a:t>
            </a:r>
          </a:p>
          <a:p>
            <a:pPr algn="l">
              <a:lnSpc>
                <a:spcPts val="3079"/>
              </a:lnSpc>
              <a:spcBef>
                <a:spcPct val="0"/>
              </a:spcBef>
            </a:pPr>
            <a:r>
              <a:rPr lang="en-US" sz="2199" spc="109" dirty="0">
                <a:solidFill>
                  <a:srgbClr val="FFFFFF"/>
                </a:solidFill>
                <a:latin typeface="Aileron"/>
              </a:rPr>
              <a:t>This data is then securely stored in MetaMask, ensuring that user information and authorship credentials are immutable and transparent. This system not only fortifies copyright protection but also streamlines the process for both authors and readers, merging the ease of digital access with the robustness of blockchain technology.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26125" y="367934"/>
            <a:ext cx="15235749" cy="11123124"/>
          </a:xfrm>
          <a:custGeom>
            <a:avLst/>
            <a:gdLst/>
            <a:ahLst/>
            <a:cxnLst/>
            <a:rect l="l" t="t" r="r" b="b"/>
            <a:pathLst>
              <a:path w="15235749" h="11123124">
                <a:moveTo>
                  <a:pt x="0" y="0"/>
                </a:moveTo>
                <a:lnTo>
                  <a:pt x="15235750" y="0"/>
                </a:lnTo>
                <a:lnTo>
                  <a:pt x="15235750" y="11123124"/>
                </a:lnTo>
                <a:lnTo>
                  <a:pt x="0" y="11123124"/>
                </a:lnTo>
                <a:lnTo>
                  <a:pt x="0" y="0"/>
                </a:lnTo>
                <a:close/>
              </a:path>
            </a:pathLst>
          </a:custGeom>
          <a:blipFill>
            <a:blip r:embed="rId2"/>
            <a:stretch>
              <a:fillRect l="-523" r="-523"/>
            </a:stretch>
          </a:blipFill>
        </p:spPr>
      </p:sp>
      <p:sp>
        <p:nvSpPr>
          <p:cNvPr id="3" name="Freeform 3"/>
          <p:cNvSpPr/>
          <p:nvPr/>
        </p:nvSpPr>
        <p:spPr>
          <a:xfrm>
            <a:off x="-1403813" y="-214083"/>
            <a:ext cx="21095626" cy="11136904"/>
          </a:xfrm>
          <a:custGeom>
            <a:avLst/>
            <a:gdLst/>
            <a:ahLst/>
            <a:cxnLst/>
            <a:rect l="l" t="t" r="r" b="b"/>
            <a:pathLst>
              <a:path w="21095626" h="11136904">
                <a:moveTo>
                  <a:pt x="0" y="0"/>
                </a:moveTo>
                <a:lnTo>
                  <a:pt x="21095626" y="0"/>
                </a:lnTo>
                <a:lnTo>
                  <a:pt x="21095626" y="11136904"/>
                </a:lnTo>
                <a:lnTo>
                  <a:pt x="0" y="11136904"/>
                </a:lnTo>
                <a:lnTo>
                  <a:pt x="0" y="0"/>
                </a:lnTo>
                <a:close/>
              </a:path>
            </a:pathLst>
          </a:custGeom>
          <a:blipFill>
            <a:blip r:embed="rId3"/>
            <a:stretch>
              <a:fillRect l="-1817" t="-12404" r="-3677"/>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44210" y="0"/>
            <a:ext cx="20702930" cy="10267962"/>
          </a:xfrm>
          <a:custGeom>
            <a:avLst/>
            <a:gdLst/>
            <a:ahLst/>
            <a:cxnLst/>
            <a:rect l="l" t="t" r="r" b="b"/>
            <a:pathLst>
              <a:path w="20702930" h="10267962">
                <a:moveTo>
                  <a:pt x="0" y="0"/>
                </a:moveTo>
                <a:lnTo>
                  <a:pt x="20702930" y="0"/>
                </a:lnTo>
                <a:lnTo>
                  <a:pt x="20702930" y="10267962"/>
                </a:lnTo>
                <a:lnTo>
                  <a:pt x="0" y="10267962"/>
                </a:lnTo>
                <a:lnTo>
                  <a:pt x="0" y="0"/>
                </a:lnTo>
                <a:close/>
              </a:path>
            </a:pathLst>
          </a:custGeom>
          <a:blipFill>
            <a:blip r:embed="rId2"/>
            <a:stretch>
              <a:fillRect l="-5736" t="-16305" r="-2219" b="-6132"/>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4571626" y="727652"/>
            <a:ext cx="12223799" cy="8831695"/>
          </a:xfrm>
          <a:custGeom>
            <a:avLst/>
            <a:gdLst/>
            <a:ahLst/>
            <a:cxnLst/>
            <a:rect l="l" t="t" r="r" b="b"/>
            <a:pathLst>
              <a:path w="12223799" h="8831695">
                <a:moveTo>
                  <a:pt x="0" y="0"/>
                </a:moveTo>
                <a:lnTo>
                  <a:pt x="12223800" y="0"/>
                </a:lnTo>
                <a:lnTo>
                  <a:pt x="12223800" y="8831696"/>
                </a:lnTo>
                <a:lnTo>
                  <a:pt x="0" y="8831696"/>
                </a:lnTo>
                <a:lnTo>
                  <a:pt x="0" y="0"/>
                </a:lnTo>
                <a:close/>
              </a:path>
            </a:pathLst>
          </a:custGeom>
          <a:blipFill>
            <a:blip r:embed="rId4"/>
            <a:stretch>
              <a:fillRect/>
            </a:stretch>
          </a:blipFill>
        </p:spPr>
      </p:sp>
      <p:sp>
        <p:nvSpPr>
          <p:cNvPr id="3" name="Freeform 3"/>
          <p:cNvSpPr/>
          <p:nvPr/>
        </p:nvSpPr>
        <p:spPr>
          <a:xfrm rot="7410612">
            <a:off x="12582510" y="-1426739"/>
            <a:ext cx="14798878" cy="10692190"/>
          </a:xfrm>
          <a:custGeom>
            <a:avLst/>
            <a:gdLst/>
            <a:ahLst/>
            <a:cxnLst/>
            <a:rect l="l" t="t" r="r" b="b"/>
            <a:pathLst>
              <a:path w="14798878" h="10692190">
                <a:moveTo>
                  <a:pt x="0" y="0"/>
                </a:moveTo>
                <a:lnTo>
                  <a:pt x="14798879" y="0"/>
                </a:lnTo>
                <a:lnTo>
                  <a:pt x="14798879" y="10692190"/>
                </a:lnTo>
                <a:lnTo>
                  <a:pt x="0" y="10692190"/>
                </a:lnTo>
                <a:lnTo>
                  <a:pt x="0" y="0"/>
                </a:lnTo>
                <a:close/>
              </a:path>
            </a:pathLst>
          </a:custGeom>
          <a:blipFill>
            <a:blip r:embed="rId4"/>
            <a:stretch>
              <a:fillRect/>
            </a:stretch>
          </a:blipFill>
        </p:spPr>
      </p:sp>
      <p:sp>
        <p:nvSpPr>
          <p:cNvPr id="4" name="Freeform 4"/>
          <p:cNvSpPr/>
          <p:nvPr/>
        </p:nvSpPr>
        <p:spPr>
          <a:xfrm>
            <a:off x="16608890" y="703495"/>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6816220" y="0"/>
            <a:ext cx="4623099"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4597626" y="17396"/>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42975" y="947720"/>
            <a:ext cx="3638640" cy="758825"/>
          </a:xfrm>
          <a:prstGeom prst="rect">
            <a:avLst/>
          </a:prstGeom>
        </p:spPr>
        <p:txBody>
          <a:bodyPr lIns="0" tIns="0" rIns="0" bIns="0" rtlCol="0" anchor="t">
            <a:spAutoFit/>
          </a:bodyPr>
          <a:lstStyle/>
          <a:p>
            <a:pPr algn="l">
              <a:lnSpc>
                <a:spcPts val="5500"/>
              </a:lnSpc>
            </a:pPr>
            <a:r>
              <a:rPr lang="en-US" sz="5000">
                <a:solidFill>
                  <a:srgbClr val="FBF9F1"/>
                </a:solidFill>
                <a:latin typeface="Poppins Bold"/>
              </a:rPr>
              <a:t>CONTRACT </a:t>
            </a:r>
          </a:p>
        </p:txBody>
      </p:sp>
      <p:sp>
        <p:nvSpPr>
          <p:cNvPr id="6" name="TextBox 6"/>
          <p:cNvSpPr txBox="1"/>
          <p:nvPr/>
        </p:nvSpPr>
        <p:spPr>
          <a:xfrm>
            <a:off x="1544071" y="1630345"/>
            <a:ext cx="1294567"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Lato Bold"/>
              </a:rPr>
              <a:t>1) QR</a:t>
            </a:r>
          </a:p>
        </p:txBody>
      </p:sp>
      <p:sp>
        <p:nvSpPr>
          <p:cNvPr id="7" name="TextBox 7"/>
          <p:cNvSpPr txBox="1"/>
          <p:nvPr/>
        </p:nvSpPr>
        <p:spPr>
          <a:xfrm>
            <a:off x="1544071" y="2705343"/>
            <a:ext cx="13545207" cy="3352356"/>
          </a:xfrm>
          <a:prstGeom prst="rect">
            <a:avLst/>
          </a:prstGeom>
        </p:spPr>
        <p:txBody>
          <a:bodyPr lIns="0" tIns="0" rIns="0" bIns="0" rtlCol="0" anchor="t">
            <a:spAutoFit/>
          </a:bodyPr>
          <a:lstStyle/>
          <a:p>
            <a:pPr algn="just">
              <a:lnSpc>
                <a:spcPts val="5351"/>
              </a:lnSpc>
            </a:pPr>
            <a:r>
              <a:rPr lang="en-US" sz="3822" dirty="0">
                <a:solidFill>
                  <a:srgbClr val="FFFFFF"/>
                </a:solidFill>
                <a:latin typeface="Canva Sans"/>
              </a:rPr>
              <a:t>The goal of the </a:t>
            </a:r>
            <a:r>
              <a:rPr lang="en-US" sz="3822" dirty="0" err="1">
                <a:solidFill>
                  <a:srgbClr val="FFFFFF"/>
                </a:solidFill>
                <a:latin typeface="Canva Sans"/>
              </a:rPr>
              <a:t>QRCode</a:t>
            </a:r>
            <a:r>
              <a:rPr lang="en-US" sz="3822" dirty="0">
                <a:solidFill>
                  <a:srgbClr val="FFFFFF"/>
                </a:solidFill>
                <a:latin typeface="Canva Sans"/>
              </a:rPr>
              <a:t> contract is to manage book registration and management, including making sure that a book's QR code can only be scanned once. This contract offers features for adding new books, getting book details, and monitoring QR code scanning progress.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D96A566-2A2A-38F9-081B-FF318407367E}"/>
              </a:ext>
            </a:extLst>
          </p:cNvPr>
          <p:cNvGrpSpPr/>
          <p:nvPr/>
        </p:nvGrpSpPr>
        <p:grpSpPr>
          <a:xfrm>
            <a:off x="0" y="0"/>
            <a:ext cx="18287999" cy="10287000"/>
            <a:chOff x="0" y="0"/>
            <a:chExt cx="3900407" cy="2307198"/>
          </a:xfrm>
        </p:grpSpPr>
        <p:sp>
          <p:nvSpPr>
            <p:cNvPr id="3" name="Freeform 5">
              <a:extLst>
                <a:ext uri="{FF2B5EF4-FFF2-40B4-BE49-F238E27FC236}">
                  <a16:creationId xmlns:a16="http://schemas.microsoft.com/office/drawing/2014/main" id="{118574D4-389F-0F12-1AF2-C110E3F23A6B}"/>
                </a:ext>
              </a:extLst>
            </p:cNvPr>
            <p:cNvSpPr/>
            <p:nvPr/>
          </p:nvSpPr>
          <p:spPr>
            <a:xfrm>
              <a:off x="0" y="0"/>
              <a:ext cx="3900407" cy="2307198"/>
            </a:xfrm>
            <a:custGeom>
              <a:avLst/>
              <a:gdLst/>
              <a:ahLst/>
              <a:cxnLst/>
              <a:rect l="l" t="t" r="r" b="b"/>
              <a:pathLst>
                <a:path w="3900407" h="2307198">
                  <a:moveTo>
                    <a:pt x="10455" y="0"/>
                  </a:moveTo>
                  <a:lnTo>
                    <a:pt x="3889951" y="0"/>
                  </a:lnTo>
                  <a:cubicBezTo>
                    <a:pt x="3895726" y="0"/>
                    <a:pt x="3900407" y="4681"/>
                    <a:pt x="3900407" y="10455"/>
                  </a:cubicBezTo>
                  <a:lnTo>
                    <a:pt x="3900407" y="2296743"/>
                  </a:lnTo>
                  <a:cubicBezTo>
                    <a:pt x="3900407" y="2299515"/>
                    <a:pt x="3899305" y="2302175"/>
                    <a:pt x="3897345" y="2304136"/>
                  </a:cubicBezTo>
                  <a:cubicBezTo>
                    <a:pt x="3895384" y="2306096"/>
                    <a:pt x="3892724" y="2307198"/>
                    <a:pt x="3889951" y="2307198"/>
                  </a:cubicBezTo>
                  <a:lnTo>
                    <a:pt x="10455" y="2307198"/>
                  </a:lnTo>
                  <a:cubicBezTo>
                    <a:pt x="4681" y="2307198"/>
                    <a:pt x="0" y="2302517"/>
                    <a:pt x="0" y="2296743"/>
                  </a:cubicBezTo>
                  <a:lnTo>
                    <a:pt x="0" y="10455"/>
                  </a:lnTo>
                  <a:cubicBezTo>
                    <a:pt x="0" y="4681"/>
                    <a:pt x="4681" y="0"/>
                    <a:pt x="10455" y="0"/>
                  </a:cubicBezTo>
                  <a:close/>
                </a:path>
              </a:pathLst>
            </a:custGeom>
            <a:solidFill>
              <a:srgbClr val="000000"/>
            </a:solidFill>
            <a:ln w="38100" cap="sq">
              <a:solidFill>
                <a:srgbClr val="E5E1DA"/>
              </a:solidFill>
              <a:prstDash val="solid"/>
              <a:miter/>
            </a:ln>
          </p:spPr>
          <p:txBody>
            <a:bodyPr/>
            <a:lstStyle/>
            <a:p>
              <a:endParaRPr lang="en-US" dirty="0"/>
            </a:p>
          </p:txBody>
        </p:sp>
        <p:sp>
          <p:nvSpPr>
            <p:cNvPr id="4" name="TextBox 6">
              <a:extLst>
                <a:ext uri="{FF2B5EF4-FFF2-40B4-BE49-F238E27FC236}">
                  <a16:creationId xmlns:a16="http://schemas.microsoft.com/office/drawing/2014/main" id="{024C82E6-9BEF-4DBF-6F47-E35F43A7B3A7}"/>
                </a:ext>
              </a:extLst>
            </p:cNvPr>
            <p:cNvSpPr txBox="1"/>
            <p:nvPr/>
          </p:nvSpPr>
          <p:spPr>
            <a:xfrm>
              <a:off x="0" y="-38100"/>
              <a:ext cx="3900407" cy="2345298"/>
            </a:xfrm>
            <a:prstGeom prst="rect">
              <a:avLst/>
            </a:prstGeom>
          </p:spPr>
          <p:txBody>
            <a:bodyPr lIns="50800" tIns="50800" rIns="50800" bIns="50800" rtlCol="0" anchor="ctr"/>
            <a:lstStyle/>
            <a:p>
              <a:pPr algn="ctr">
                <a:lnSpc>
                  <a:spcPts val="2659"/>
                </a:lnSpc>
              </a:pPr>
              <a:endParaRPr/>
            </a:p>
          </p:txBody>
        </p:sp>
      </p:grpSp>
      <p:grpSp>
        <p:nvGrpSpPr>
          <p:cNvPr id="5" name="Group 4">
            <a:extLst>
              <a:ext uri="{FF2B5EF4-FFF2-40B4-BE49-F238E27FC236}">
                <a16:creationId xmlns:a16="http://schemas.microsoft.com/office/drawing/2014/main" id="{53BDC32F-4C4F-9CB7-9518-FCDA8840EBFF}"/>
              </a:ext>
            </a:extLst>
          </p:cNvPr>
          <p:cNvGrpSpPr/>
          <p:nvPr/>
        </p:nvGrpSpPr>
        <p:grpSpPr>
          <a:xfrm>
            <a:off x="872977" y="866864"/>
            <a:ext cx="7128023" cy="1076236"/>
            <a:chOff x="0" y="0"/>
            <a:chExt cx="3900407" cy="2307198"/>
          </a:xfrm>
        </p:grpSpPr>
        <p:sp>
          <p:nvSpPr>
            <p:cNvPr id="6" name="Freeform 5">
              <a:extLst>
                <a:ext uri="{FF2B5EF4-FFF2-40B4-BE49-F238E27FC236}">
                  <a16:creationId xmlns:a16="http://schemas.microsoft.com/office/drawing/2014/main" id="{8A668BD5-DAC0-61A6-EDE8-97785376FFB2}"/>
                </a:ext>
              </a:extLst>
            </p:cNvPr>
            <p:cNvSpPr/>
            <p:nvPr/>
          </p:nvSpPr>
          <p:spPr>
            <a:xfrm>
              <a:off x="0" y="0"/>
              <a:ext cx="3900407" cy="2307198"/>
            </a:xfrm>
            <a:custGeom>
              <a:avLst/>
              <a:gdLst/>
              <a:ahLst/>
              <a:cxnLst/>
              <a:rect l="l" t="t" r="r" b="b"/>
              <a:pathLst>
                <a:path w="3900407" h="2307198">
                  <a:moveTo>
                    <a:pt x="10455" y="0"/>
                  </a:moveTo>
                  <a:lnTo>
                    <a:pt x="3889951" y="0"/>
                  </a:lnTo>
                  <a:cubicBezTo>
                    <a:pt x="3895726" y="0"/>
                    <a:pt x="3900407" y="4681"/>
                    <a:pt x="3900407" y="10455"/>
                  </a:cubicBezTo>
                  <a:lnTo>
                    <a:pt x="3900407" y="2296743"/>
                  </a:lnTo>
                  <a:cubicBezTo>
                    <a:pt x="3900407" y="2299515"/>
                    <a:pt x="3899305" y="2302175"/>
                    <a:pt x="3897345" y="2304136"/>
                  </a:cubicBezTo>
                  <a:cubicBezTo>
                    <a:pt x="3895384" y="2306096"/>
                    <a:pt x="3892724" y="2307198"/>
                    <a:pt x="3889951" y="2307198"/>
                  </a:cubicBezTo>
                  <a:lnTo>
                    <a:pt x="10455" y="2307198"/>
                  </a:lnTo>
                  <a:cubicBezTo>
                    <a:pt x="4681" y="2307198"/>
                    <a:pt x="0" y="2302517"/>
                    <a:pt x="0" y="2296743"/>
                  </a:cubicBezTo>
                  <a:lnTo>
                    <a:pt x="0" y="10455"/>
                  </a:lnTo>
                  <a:cubicBezTo>
                    <a:pt x="0" y="4681"/>
                    <a:pt x="4681" y="0"/>
                    <a:pt x="10455" y="0"/>
                  </a:cubicBezTo>
                  <a:close/>
                </a:path>
              </a:pathLst>
            </a:custGeom>
            <a:solidFill>
              <a:srgbClr val="000000"/>
            </a:solidFill>
            <a:ln w="38100" cap="sq">
              <a:solidFill>
                <a:srgbClr val="E5E1DA"/>
              </a:solidFill>
              <a:prstDash val="solid"/>
              <a:miter/>
            </a:ln>
          </p:spPr>
          <p:txBody>
            <a:bodyPr/>
            <a:lstStyle/>
            <a:p>
              <a:r>
                <a:rPr kumimoji="0" lang="en-US" sz="6500" b="0" i="0" u="none" strike="noStrike" kern="1200" cap="none" spc="0" normalizeH="0" baseline="0" noProof="0" dirty="0">
                  <a:ln>
                    <a:noFill/>
                  </a:ln>
                  <a:solidFill>
                    <a:srgbClr val="FBF9F1"/>
                  </a:solidFill>
                  <a:effectLst/>
                  <a:uLnTx/>
                  <a:uFillTx/>
                  <a:latin typeface="Poppins Bold"/>
                  <a:ea typeface="+mn-ea"/>
                  <a:cs typeface="+mn-cs"/>
                </a:rPr>
                <a:t>Code highlights:</a:t>
              </a:r>
              <a:endParaRPr lang="en-US" dirty="0"/>
            </a:p>
          </p:txBody>
        </p:sp>
        <p:sp>
          <p:nvSpPr>
            <p:cNvPr id="7" name="TextBox 6">
              <a:extLst>
                <a:ext uri="{FF2B5EF4-FFF2-40B4-BE49-F238E27FC236}">
                  <a16:creationId xmlns:a16="http://schemas.microsoft.com/office/drawing/2014/main" id="{2BFC32A1-DEF3-5E24-4F88-BB897136E5B8}"/>
                </a:ext>
              </a:extLst>
            </p:cNvPr>
            <p:cNvSpPr txBox="1"/>
            <p:nvPr/>
          </p:nvSpPr>
          <p:spPr>
            <a:xfrm>
              <a:off x="0" y="-38100"/>
              <a:ext cx="3900407" cy="2345298"/>
            </a:xfrm>
            <a:prstGeom prst="rect">
              <a:avLst/>
            </a:prstGeom>
          </p:spPr>
          <p:txBody>
            <a:bodyPr lIns="50800" tIns="50800" rIns="50800" bIns="50800" rtlCol="0" anchor="ctr"/>
            <a:lstStyle/>
            <a:p>
              <a:pPr algn="ctr">
                <a:lnSpc>
                  <a:spcPts val="2659"/>
                </a:lnSpc>
              </a:pPr>
              <a:endParaRPr/>
            </a:p>
          </p:txBody>
        </p:sp>
      </p:grpSp>
      <p:sp>
        <p:nvSpPr>
          <p:cNvPr id="9" name="TextBox 8">
            <a:extLst>
              <a:ext uri="{FF2B5EF4-FFF2-40B4-BE49-F238E27FC236}">
                <a16:creationId xmlns:a16="http://schemas.microsoft.com/office/drawing/2014/main" id="{B701EBE1-3263-3E26-B373-EFE01C17244B}"/>
              </a:ext>
            </a:extLst>
          </p:cNvPr>
          <p:cNvSpPr txBox="1"/>
          <p:nvPr/>
        </p:nvSpPr>
        <p:spPr>
          <a:xfrm>
            <a:off x="2133600" y="3440896"/>
            <a:ext cx="12255284" cy="369332"/>
          </a:xfrm>
          <a:prstGeom prst="rect">
            <a:avLst/>
          </a:prstGeom>
          <a:noFill/>
        </p:spPr>
        <p:txBody>
          <a:bodyPr wrap="square">
            <a:spAutoFit/>
          </a:bodyPr>
          <a:lstStyle/>
          <a:p>
            <a:r>
              <a:rPr lang="en-US" sz="1800" dirty="0">
                <a:solidFill>
                  <a:srgbClr val="FBF9F1"/>
                </a:solidFill>
                <a:latin typeface="Poppins Bold"/>
              </a:rPr>
              <a:t>INTRODUCTION</a:t>
            </a:r>
            <a:endParaRPr lang="en-US" dirty="0"/>
          </a:p>
        </p:txBody>
      </p:sp>
      <p:pic>
        <p:nvPicPr>
          <p:cNvPr id="11" name="Picture 10">
            <a:extLst>
              <a:ext uri="{FF2B5EF4-FFF2-40B4-BE49-F238E27FC236}">
                <a16:creationId xmlns:a16="http://schemas.microsoft.com/office/drawing/2014/main" id="{414130C8-B3F2-5117-3EA6-EBA4BD59D9A4}"/>
              </a:ext>
            </a:extLst>
          </p:cNvPr>
          <p:cNvPicPr>
            <a:picLocks noChangeAspect="1"/>
          </p:cNvPicPr>
          <p:nvPr/>
        </p:nvPicPr>
        <p:blipFill>
          <a:blip r:embed="rId2"/>
          <a:stretch>
            <a:fillRect/>
          </a:stretch>
        </p:blipFill>
        <p:spPr>
          <a:xfrm>
            <a:off x="872977" y="2112975"/>
            <a:ext cx="17034023" cy="7834996"/>
          </a:xfrm>
          <a:prstGeom prst="rect">
            <a:avLst/>
          </a:prstGeom>
        </p:spPr>
      </p:pic>
    </p:spTree>
    <p:extLst>
      <p:ext uri="{BB962C8B-B14F-4D97-AF65-F5344CB8AC3E}">
        <p14:creationId xmlns:p14="http://schemas.microsoft.com/office/powerpoint/2010/main" val="4248997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181579">
            <a:off x="14597626" y="17396"/>
            <a:ext cx="10128448" cy="10895890"/>
          </a:xfrm>
          <a:custGeom>
            <a:avLst/>
            <a:gdLst/>
            <a:ahLst/>
            <a:cxnLst/>
            <a:rect l="l" t="t" r="r" b="b"/>
            <a:pathLst>
              <a:path w="10128448" h="10895890">
                <a:moveTo>
                  <a:pt x="0" y="0"/>
                </a:moveTo>
                <a:lnTo>
                  <a:pt x="10128447" y="0"/>
                </a:lnTo>
                <a:lnTo>
                  <a:pt x="10128447" y="10895890"/>
                </a:lnTo>
                <a:lnTo>
                  <a:pt x="0" y="10895890"/>
                </a:lnTo>
                <a:lnTo>
                  <a:pt x="0" y="0"/>
                </a:lnTo>
                <a:close/>
              </a:path>
            </a:pathLst>
          </a:custGeom>
          <a:blipFill>
            <a:blip r:embed="rId2"/>
            <a:stretch>
              <a:fillRect l="-157" r="-157"/>
            </a:stretch>
          </a:blipFill>
        </p:spPr>
      </p:sp>
      <p:sp>
        <p:nvSpPr>
          <p:cNvPr id="3" name="Freeform 3"/>
          <p:cNvSpPr/>
          <p:nvPr/>
        </p:nvSpPr>
        <p:spPr>
          <a:xfrm>
            <a:off x="-2280473" y="7962921"/>
            <a:ext cx="5747719" cy="3384081"/>
          </a:xfrm>
          <a:custGeom>
            <a:avLst/>
            <a:gdLst/>
            <a:ahLst/>
            <a:cxnLst/>
            <a:rect l="l" t="t" r="r" b="b"/>
            <a:pathLst>
              <a:path w="5747719" h="3384081">
                <a:moveTo>
                  <a:pt x="0" y="0"/>
                </a:moveTo>
                <a:lnTo>
                  <a:pt x="5747720" y="0"/>
                </a:lnTo>
                <a:lnTo>
                  <a:pt x="5747720" y="3384080"/>
                </a:lnTo>
                <a:lnTo>
                  <a:pt x="0" y="3384080"/>
                </a:lnTo>
                <a:lnTo>
                  <a:pt x="0" y="0"/>
                </a:lnTo>
                <a:close/>
              </a:path>
            </a:pathLst>
          </a:custGeom>
          <a:blipFill>
            <a:blip r:embed="rId3"/>
            <a:stretch>
              <a:fillRect l="-18302" b="-143185"/>
            </a:stretch>
          </a:blipFill>
        </p:spPr>
      </p:sp>
      <p:sp>
        <p:nvSpPr>
          <p:cNvPr id="4" name="Freeform 4"/>
          <p:cNvSpPr/>
          <p:nvPr/>
        </p:nvSpPr>
        <p:spPr>
          <a:xfrm>
            <a:off x="7196037" y="8607890"/>
            <a:ext cx="650410" cy="650410"/>
          </a:xfrm>
          <a:custGeom>
            <a:avLst/>
            <a:gdLst/>
            <a:ahLst/>
            <a:cxnLst/>
            <a:rect l="l" t="t" r="r" b="b"/>
            <a:pathLst>
              <a:path w="650410" h="650410">
                <a:moveTo>
                  <a:pt x="0" y="0"/>
                </a:moveTo>
                <a:lnTo>
                  <a:pt x="650410" y="0"/>
                </a:lnTo>
                <a:lnTo>
                  <a:pt x="650410" y="650410"/>
                </a:lnTo>
                <a:lnTo>
                  <a:pt x="0" y="65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42975" y="947720"/>
            <a:ext cx="3638640" cy="758825"/>
          </a:xfrm>
          <a:prstGeom prst="rect">
            <a:avLst/>
          </a:prstGeom>
        </p:spPr>
        <p:txBody>
          <a:bodyPr lIns="0" tIns="0" rIns="0" bIns="0" rtlCol="0" anchor="t">
            <a:spAutoFit/>
          </a:bodyPr>
          <a:lstStyle/>
          <a:p>
            <a:pPr algn="l">
              <a:lnSpc>
                <a:spcPts val="5500"/>
              </a:lnSpc>
            </a:pPr>
            <a:r>
              <a:rPr lang="en-US" sz="5000">
                <a:solidFill>
                  <a:srgbClr val="FBF9F1"/>
                </a:solidFill>
                <a:latin typeface="Poppins Bold"/>
              </a:rPr>
              <a:t>CONTRACT </a:t>
            </a:r>
          </a:p>
        </p:txBody>
      </p:sp>
      <p:sp>
        <p:nvSpPr>
          <p:cNvPr id="6" name="TextBox 6"/>
          <p:cNvSpPr txBox="1"/>
          <p:nvPr/>
        </p:nvSpPr>
        <p:spPr>
          <a:xfrm>
            <a:off x="1544071" y="1630345"/>
            <a:ext cx="1541145" cy="679450"/>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Lato Bold"/>
              </a:rPr>
              <a:t>2) NFT</a:t>
            </a:r>
          </a:p>
        </p:txBody>
      </p:sp>
      <p:sp>
        <p:nvSpPr>
          <p:cNvPr id="7" name="TextBox 7"/>
          <p:cNvSpPr txBox="1"/>
          <p:nvPr/>
        </p:nvSpPr>
        <p:spPr>
          <a:xfrm>
            <a:off x="1544071" y="2705343"/>
            <a:ext cx="13545207" cy="3352356"/>
          </a:xfrm>
          <a:prstGeom prst="rect">
            <a:avLst/>
          </a:prstGeom>
        </p:spPr>
        <p:txBody>
          <a:bodyPr lIns="0" tIns="0" rIns="0" bIns="0" rtlCol="0" anchor="t">
            <a:spAutoFit/>
          </a:bodyPr>
          <a:lstStyle/>
          <a:p>
            <a:pPr algn="just">
              <a:lnSpc>
                <a:spcPts val="5351"/>
              </a:lnSpc>
            </a:pPr>
            <a:r>
              <a:rPr lang="en-US" sz="3822">
                <a:solidFill>
                  <a:srgbClr val="FFFFFF"/>
                </a:solidFill>
                <a:latin typeface="Canva Sans"/>
              </a:rPr>
              <a:t>The purpose of the BookOwnership contract is to handle book ownership as NFTs, or non-fungible tokens. With a focus on upholding a safe and open record of ownership, it provides features for minting new books, transferring ownership, and retrieving book details.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241</Words>
  <Application>Microsoft Office PowerPoint</Application>
  <PresentationFormat>Custom</PresentationFormat>
  <Paragraphs>28</Paragraphs>
  <Slides>11</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Poppins Bold</vt:lpstr>
      <vt:lpstr>Lato</vt:lpstr>
      <vt:lpstr>Canva Sans</vt:lpstr>
      <vt:lpstr>Lato Bold</vt:lpstr>
      <vt:lpstr>Aileron</vt:lpstr>
      <vt:lpstr>Poppins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QRBookShield</dc:title>
  <cp:lastModifiedBy>Ibrahim Ashraf</cp:lastModifiedBy>
  <cp:revision>2</cp:revision>
  <dcterms:created xsi:type="dcterms:W3CDTF">2006-08-16T00:00:00Z</dcterms:created>
  <dcterms:modified xsi:type="dcterms:W3CDTF">2024-05-20T13:18:14Z</dcterms:modified>
  <dc:identifier>DAGFsQQYQLI</dc:identifier>
</cp:coreProperties>
</file>